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8" r:id="rId4"/>
  </p:sldMasterIdLst>
  <p:notesMasterIdLst>
    <p:notesMasterId r:id="rId20"/>
  </p:notesMasterIdLst>
  <p:handoutMasterIdLst>
    <p:handoutMasterId r:id="rId21"/>
  </p:handoutMasterIdLst>
  <p:sldIdLst>
    <p:sldId id="545" r:id="rId5"/>
    <p:sldId id="2503" r:id="rId6"/>
    <p:sldId id="2504" r:id="rId7"/>
    <p:sldId id="2505" r:id="rId8"/>
    <p:sldId id="2506" r:id="rId9"/>
    <p:sldId id="2507" r:id="rId10"/>
    <p:sldId id="2508" r:id="rId11"/>
    <p:sldId id="2509" r:id="rId12"/>
    <p:sldId id="2510" r:id="rId13"/>
    <p:sldId id="2511" r:id="rId14"/>
    <p:sldId id="2512" r:id="rId15"/>
    <p:sldId id="2513" r:id="rId16"/>
    <p:sldId id="2514" r:id="rId17"/>
    <p:sldId id="2515" r:id="rId18"/>
    <p:sldId id="2499" r:id="rId1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5484C0F-1715-4D05-8041-51C3B435DD67}">
          <p14:sldIdLst>
            <p14:sldId id="545"/>
            <p14:sldId id="2503"/>
            <p14:sldId id="2504"/>
            <p14:sldId id="2505"/>
            <p14:sldId id="2506"/>
            <p14:sldId id="2507"/>
            <p14:sldId id="2508"/>
            <p14:sldId id="2509"/>
            <p14:sldId id="2510"/>
            <p14:sldId id="2511"/>
            <p14:sldId id="2512"/>
            <p14:sldId id="2513"/>
            <p14:sldId id="2514"/>
            <p14:sldId id="2515"/>
            <p14:sldId id="24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Mueller" initials="AM" lastIdx="15" clrIdx="0"/>
  <p:cmAuthor id="2" name="Luby James" initials="LJ" lastIdx="1" clrIdx="1">
    <p:extLst>
      <p:ext uri="{19B8F6BF-5375-455C-9EA6-DF929625EA0E}">
        <p15:presenceInfo xmlns:p15="http://schemas.microsoft.com/office/powerpoint/2012/main" userId="Luby Jame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79F2"/>
    <a:srgbClr val="54A7EB"/>
    <a:srgbClr val="33ABF1"/>
    <a:srgbClr val="4769F9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5"/>
    <p:restoredTop sz="94907"/>
  </p:normalViewPr>
  <p:slideViewPr>
    <p:cSldViewPr snapToGrid="0">
      <p:cViewPr varScale="1">
        <p:scale>
          <a:sx n="129" d="100"/>
          <a:sy n="129" d="100"/>
        </p:scale>
        <p:origin x="20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1CEC772-FA27-8245-98C8-3882BC0A2B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4A738-1A30-0A41-850F-D0FA92F1A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118FA-2290-704A-B1C8-5CB63563B20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323A1-5F5C-524F-A01B-7504A45C21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1DC7B-AA86-BB43-A240-FD451BA7DE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DC7FFD-7613-A840-B0FF-104287A95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747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BBE5B-9FA1-D84D-9F27-FE29EE47B79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121B6-7775-0947-9B1A-4E640EDAA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0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video" Target="https://www.youtube.com/embed/1Pj3RmRcbH8?feature=oembed" TargetMode="Externa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22828BB-6B44-6541-89ED-C88039F784E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2F0547-8650-9C4A-A998-121356F071B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029EB01-2699-D14E-A6EC-E982686DA7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52185"/>
            <a:ext cx="12192000" cy="573741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2163EA4-6184-2F47-AB79-592B83A7D2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0185" y="1602469"/>
            <a:ext cx="3436039" cy="15056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187F12-0F7E-CF4E-AAB8-D905B311E1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54762" y="3108149"/>
            <a:ext cx="2298700" cy="1574800"/>
          </a:xfrm>
          <a:prstGeom prst="rect">
            <a:avLst/>
          </a:prstGeom>
        </p:spPr>
      </p:pic>
      <p:sp>
        <p:nvSpPr>
          <p:cNvPr id="26" name="Title 5">
            <a:extLst>
              <a:ext uri="{FF2B5EF4-FFF2-40B4-BE49-F238E27FC236}">
                <a16:creationId xmlns:a16="http://schemas.microsoft.com/office/drawing/2014/main" id="{88B99966-C987-AA4D-857D-1401479347F8}"/>
              </a:ext>
            </a:extLst>
          </p:cNvPr>
          <p:cNvSpPr txBox="1">
            <a:spLocks/>
          </p:cNvSpPr>
          <p:nvPr userDrawn="1"/>
        </p:nvSpPr>
        <p:spPr>
          <a:xfrm>
            <a:off x="6735990" y="3323233"/>
            <a:ext cx="1064059" cy="48676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00" b="0">
                <a:solidFill>
                  <a:schemeClr val="bg1"/>
                </a:solidFill>
                <a:latin typeface="Avenir Roman" panose="02000503020000020003" pitchFamily="2" charset="0"/>
              </a:rPr>
              <a:t>16 MPH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36AE3FE-F42A-E346-877F-4672129996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9463" y="3335162"/>
            <a:ext cx="5856287" cy="1347787"/>
          </a:xfrm>
        </p:spPr>
        <p:txBody>
          <a:bodyPr>
            <a:noAutofit/>
          </a:bodyPr>
          <a:lstStyle>
            <a:lvl1pPr marL="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  <a:lvl2pPr marL="4572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2pPr>
            <a:lvl3pPr marL="9144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3pPr>
            <a:lvl4pPr marL="1371600" indent="0">
              <a:buNone/>
              <a:defRPr lang="en-US" sz="3600" b="1" i="0" kern="1200" dirty="0" smtClean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4pPr>
            <a:lvl5pPr marL="1828800" indent="0">
              <a:buNone/>
              <a:defRPr lang="en-US" sz="3600" b="1" i="0" kern="1200" dirty="0">
                <a:solidFill>
                  <a:schemeClr val="bg1"/>
                </a:solidFill>
                <a:latin typeface="Avenir Black" panose="02000503020000020003" pitchFamily="2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20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ong 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8115" y="1745155"/>
            <a:ext cx="5620111" cy="172042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52463" y="1678165"/>
            <a:ext cx="4620170" cy="131742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36254" y="1146149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582261E-634D-6944-ACAA-64D1F66E7491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267091" y="4382197"/>
            <a:ext cx="5620111" cy="172042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35230" y="3783192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1B5F63B-B5C8-D14B-AC97-5FE3C08F3CB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4401514"/>
            <a:ext cx="5620111" cy="17011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1AA755B-95E5-834B-A273-E1DA530BFB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3783192"/>
            <a:ext cx="4993471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</p:spTree>
    <p:extLst>
      <p:ext uri="{BB962C8B-B14F-4D97-AF65-F5344CB8AC3E}">
        <p14:creationId xmlns:p14="http://schemas.microsoft.com/office/powerpoint/2010/main" val="397400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D92DA-C3B1-9B4B-8381-6E9B7E666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5889" y="1085255"/>
            <a:ext cx="5620111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90F588-3F91-C74F-A63A-5268F01B8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9786" y="1085255"/>
            <a:ext cx="5620110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704517D7-E4F2-EB47-BFAE-762821067B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5250988D-93A6-474A-B583-E3CA9F86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3" name="Title Placeholder 7">
            <a:extLst>
              <a:ext uri="{FF2B5EF4-FFF2-40B4-BE49-F238E27FC236}">
                <a16:creationId xmlns:a16="http://schemas.microsoft.com/office/drawing/2014/main" id="{0F1FA7F6-52B1-8449-8970-9D7D69D75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B79A79F-DAB7-3F4E-9FAD-CBAA54AD1658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75889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8C8D624-3E6C-7041-9251-E300CC14E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7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Online Media 3" descr="Starschema Presents">
            <a:hlinkClick r:id="" action="ppaction://media"/>
            <a:extLst>
              <a:ext uri="{FF2B5EF4-FFF2-40B4-BE49-F238E27FC236}">
                <a16:creationId xmlns:a16="http://schemas.microsoft.com/office/drawing/2014/main" id="{3152FEA4-54AE-6B44-B355-809671A67D80}"/>
              </a:ext>
            </a:extLst>
          </p:cNvPr>
          <p:cNvPicPr>
            <a:picLocks noRot="1" noChangeAspect="1"/>
          </p:cNvPicPr>
          <p:nvPr userDrawn="1"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1" name="Title Placeholder 7">
            <a:extLst>
              <a:ext uri="{FF2B5EF4-FFF2-40B4-BE49-F238E27FC236}">
                <a16:creationId xmlns:a16="http://schemas.microsoft.com/office/drawing/2014/main" id="{6A0C6F67-E5AB-C342-8565-89868944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CF3807A-17C5-5147-9755-3EDC65E6F35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64850" y="354845"/>
            <a:ext cx="1044575" cy="45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2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2AD462F1-4CFA-ED42-AF30-06D9C4F17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804E0CA4-46BA-BA4C-B7C3-B58089276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7" name="Title Placeholder 7">
            <a:extLst>
              <a:ext uri="{FF2B5EF4-FFF2-40B4-BE49-F238E27FC236}">
                <a16:creationId xmlns:a16="http://schemas.microsoft.com/office/drawing/2014/main" id="{22E1AAB0-4F40-A34A-89A0-49F839FA4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045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641C3EF0-48FB-1D47-B222-6EF28A04E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56848D18-E49C-7E48-B612-9BCB52DD9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</p:spTree>
    <p:extLst>
      <p:ext uri="{BB962C8B-B14F-4D97-AF65-F5344CB8AC3E}">
        <p14:creationId xmlns:p14="http://schemas.microsoft.com/office/powerpoint/2010/main" val="287047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2B5458-EB7B-A544-A945-2044756852CA}"/>
              </a:ext>
            </a:extLst>
          </p:cNvPr>
          <p:cNvSpPr/>
          <p:nvPr userDrawn="1"/>
        </p:nvSpPr>
        <p:spPr>
          <a:xfrm>
            <a:off x="0" y="-93785"/>
            <a:ext cx="12297508" cy="7045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81AA533-8C78-AA42-B573-998273F4BC8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F4E26-2CCE-4D4B-AF0F-4FC96FE633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1850" y="3703088"/>
            <a:ext cx="105156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F0288B6-896F-6E40-81CC-80F52F79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8057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56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E6B1-B930-544C-9D7D-EEB4BD904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889" y="1253330"/>
            <a:ext cx="11424009" cy="48182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7">
            <a:extLst>
              <a:ext uri="{FF2B5EF4-FFF2-40B4-BE49-F238E27FC236}">
                <a16:creationId xmlns:a16="http://schemas.microsoft.com/office/drawing/2014/main" id="{42E9765E-B5D1-474A-8532-051F64C4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0" y="365125"/>
            <a:ext cx="10222590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8093D9DA-6147-ED42-9D30-A96FE81A0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F230A7E-E1EE-1C43-B247-9F6FAFE29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</p:spTree>
    <p:extLst>
      <p:ext uri="{BB962C8B-B14F-4D97-AF65-F5344CB8AC3E}">
        <p14:creationId xmlns:p14="http://schemas.microsoft.com/office/powerpoint/2010/main" val="393159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663D6F-50D9-5844-9A72-CC00F4318739}"/>
              </a:ext>
            </a:extLst>
          </p:cNvPr>
          <p:cNvSpPr/>
          <p:nvPr userDrawn="1"/>
        </p:nvSpPr>
        <p:spPr>
          <a:xfrm>
            <a:off x="0" y="3681047"/>
            <a:ext cx="12192000" cy="31769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8F9F67-AB01-0747-891E-12B78B94050B}"/>
              </a:ext>
            </a:extLst>
          </p:cNvPr>
          <p:cNvSpPr/>
          <p:nvPr userDrawn="1"/>
        </p:nvSpPr>
        <p:spPr>
          <a:xfrm>
            <a:off x="-6350" y="1"/>
            <a:ext cx="12192000" cy="368104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163009B-DB3D-DF43-AB0E-04A0FB533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31689"/>
            <a:ext cx="10515600" cy="1655762"/>
          </a:xfrm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DB0480A-5EAF-7147-A778-5BA67D8A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80578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491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9FD16-E738-3B42-B0CC-5C55DEF32E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5889" y="1253330"/>
            <a:ext cx="5620111" cy="49236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83CA6-8D33-D443-A79B-DFF43B465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253330"/>
            <a:ext cx="5620111" cy="49236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98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DCE0241-4146-C34A-B64B-1F0EA1A9C1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9786" y="1085255"/>
            <a:ext cx="5620110" cy="487131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9786" y="1655064"/>
            <a:ext cx="5620111" cy="45218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50D5CAE-B645-FE42-A411-84C4CD52690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76250" y="1085255"/>
            <a:ext cx="5619750" cy="5091708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10434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ase study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1467253"/>
            <a:ext cx="5620111" cy="123119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488885" y="1253330"/>
            <a:ext cx="3201905" cy="913012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1144532"/>
            <a:ext cx="4993471" cy="322721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030" y="2773237"/>
            <a:ext cx="5051969" cy="29457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44030" y="4398920"/>
            <a:ext cx="5051969" cy="338636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5231117-AA9B-594A-BEDA-5E2855A594C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75891" y="3119936"/>
            <a:ext cx="5620111" cy="127475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6580EB4-8013-224D-94DC-AD7BEC7D8EE4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475892" y="4778251"/>
            <a:ext cx="5620108" cy="13987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30072C3-44C4-9A4C-A473-41E672E45B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79783" y="2433026"/>
            <a:ext cx="5620110" cy="3743937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54326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hort case study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79789" y="1467253"/>
            <a:ext cx="5620111" cy="123119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AD81F7-3D39-6F40-A6EA-2D9FF36D8F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42457" y="1124620"/>
            <a:ext cx="412366" cy="3227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672348-2E41-094C-BD2B-7206DB1C62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26611" y="2730868"/>
            <a:ext cx="249415" cy="3585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955CA6-C6C2-E44C-A91B-1F2C668BE6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351022" y="4398920"/>
            <a:ext cx="351193" cy="314226"/>
          </a:xfrm>
          <a:prstGeom prst="rect">
            <a:avLst/>
          </a:prstGeom>
        </p:spPr>
      </p:pic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9074" y="1253330"/>
            <a:ext cx="3201905" cy="913012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6426" y="1144532"/>
            <a:ext cx="4993471" cy="322721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7928" y="2773237"/>
            <a:ext cx="5051969" cy="294573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47928" y="4398920"/>
            <a:ext cx="5051969" cy="338636"/>
          </a:xfrm>
        </p:spPr>
        <p:txBody>
          <a:bodyPr anchor="ctr">
            <a:norm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5231117-AA9B-594A-BEDA-5E2855A594C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279789" y="3119936"/>
            <a:ext cx="5620111" cy="127475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6580EB4-8013-224D-94DC-AD7BEC7D8EE4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279790" y="4778251"/>
            <a:ext cx="5620108" cy="13987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30072C3-44C4-9A4C-A473-41E672E45B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75890" y="2433026"/>
            <a:ext cx="5620110" cy="3743937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10668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81ACFC6E-5570-B448-8CA6-37330AED3E2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891" y="1659730"/>
            <a:ext cx="5620111" cy="131676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DC25C32-C86C-9F42-94A4-8C74347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D394682-52EC-8047-B638-B5C475A8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Title Placeholder 7">
            <a:extLst>
              <a:ext uri="{FF2B5EF4-FFF2-40B4-BE49-F238E27FC236}">
                <a16:creationId xmlns:a16="http://schemas.microsoft.com/office/drawing/2014/main" id="{258A01C5-3566-1148-A57E-FCC6761A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9D662F3-09A0-FE49-BA93-562505F3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891" y="3700710"/>
            <a:ext cx="5620111" cy="247680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AD81F7-3D39-6F40-A6EA-2D9FF36D8F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5891" y="1098895"/>
            <a:ext cx="482600" cy="3776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672348-2E41-094C-BD2B-7206DB1C62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8973" y="3105674"/>
            <a:ext cx="296435" cy="4261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955CA6-C6C2-E44C-A91B-1F2C668BE6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74621" y="3121277"/>
            <a:ext cx="414896" cy="371223"/>
          </a:xfrm>
          <a:prstGeom prst="rect">
            <a:avLst/>
          </a:prstGeom>
        </p:spPr>
      </p:pic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3C3640D-564E-E544-BB62-B1E73066649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35230" y="1308481"/>
            <a:ext cx="4620170" cy="131742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4769F9"/>
                </a:solidFill>
              </a:defRPr>
            </a:lvl1pPr>
          </a:lstStyle>
          <a:p>
            <a:r>
              <a:rPr lang="en-US"/>
              <a:t>Insert logo &amp; resize to fit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C5B755AB-081B-D049-93DF-5DF80204BA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2528" y="1041408"/>
            <a:ext cx="4993471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Challenge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0494A5D-3F11-E147-8FBC-1963DA52985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030" y="3101704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Solution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582261E-634D-6944-ACAA-64D1F66E7491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267091" y="3700709"/>
            <a:ext cx="5620111" cy="247680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C703E8B-178F-364F-8B57-6A0C5B02FC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35230" y="3101704"/>
            <a:ext cx="5051969" cy="487131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8767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4CE27-6A5D-BA42-AEA4-FA737EA58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5890" y="1253330"/>
            <a:ext cx="11424009" cy="4818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9636C-8DE4-0944-823B-F64866CFD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700" y="6475378"/>
            <a:ext cx="1092200" cy="272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fld id="{F08FC207-A145-F144-B83B-5260A2EBC7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ED7A0170-7544-D74E-977E-660F29EAD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891" y="365125"/>
            <a:ext cx="10117347" cy="487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553A18E-23FD-224C-8A64-5ECAB9246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29259" y="6475377"/>
            <a:ext cx="6290728" cy="272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8ED9CF5-3304-7244-8095-23A77338A6A5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876811" y="365125"/>
            <a:ext cx="1023089" cy="44903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1B458-4923-3A4F-9C1B-D634842DDE7B}"/>
              </a:ext>
            </a:extLst>
          </p:cNvPr>
          <p:cNvCxnSpPr>
            <a:cxnSpLocks/>
          </p:cNvCxnSpPr>
          <p:nvPr userDrawn="1"/>
        </p:nvCxnSpPr>
        <p:spPr>
          <a:xfrm flipV="1">
            <a:off x="475890" y="6339727"/>
            <a:ext cx="11415382" cy="8749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35DDB7-4C0C-BE4A-8867-762910EBB516}"/>
              </a:ext>
            </a:extLst>
          </p:cNvPr>
          <p:cNvSpPr txBox="1"/>
          <p:nvPr userDrawn="1"/>
        </p:nvSpPr>
        <p:spPr>
          <a:xfrm>
            <a:off x="475890" y="6475378"/>
            <a:ext cx="4426310" cy="2792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hu-HU"/>
            </a:defPPr>
            <a:lvl1pPr>
              <a:defRPr sz="1200" b="0" i="0">
                <a:solidFill>
                  <a:schemeClr val="tx1">
                    <a:tint val="75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pPr lvl="0"/>
            <a:r>
              <a:rPr lang="en-US"/>
              <a:t>   </a:t>
            </a:r>
            <a:r>
              <a:rPr lang="en-US" err="1"/>
              <a:t>info@starschema.com</a:t>
            </a:r>
            <a:r>
              <a:rPr lang="en-US"/>
              <a:t>         </a:t>
            </a:r>
            <a:r>
              <a:rPr lang="en-US" err="1"/>
              <a:t>starschema.com</a:t>
            </a:r>
            <a:r>
              <a:rPr lang="en-US"/>
              <a:t>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7921D8-6CBC-8D42-B007-8D8EF541C697}"/>
              </a:ext>
            </a:extLst>
          </p:cNvPr>
          <p:cNvSpPr/>
          <p:nvPr userDrawn="1"/>
        </p:nvSpPr>
        <p:spPr>
          <a:xfrm>
            <a:off x="475890" y="6556247"/>
            <a:ext cx="136525" cy="1104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025334-EBE4-A643-B593-9A03B9DC74A0}"/>
              </a:ext>
            </a:extLst>
          </p:cNvPr>
          <p:cNvSpPr/>
          <p:nvPr userDrawn="1"/>
        </p:nvSpPr>
        <p:spPr>
          <a:xfrm>
            <a:off x="2396066" y="6556247"/>
            <a:ext cx="114300" cy="1143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79C6C-4546-8448-8E8D-FC43642962C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3000"/>
          </a:blip>
          <a:stretch>
            <a:fillRect/>
          </a:stretch>
        </p:blipFill>
        <p:spPr>
          <a:xfrm>
            <a:off x="6287965" y="1122973"/>
            <a:ext cx="67437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88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09" r:id="rId2"/>
    <p:sldLayoutId id="2147483710" r:id="rId3"/>
    <p:sldLayoutId id="2147483711" r:id="rId4"/>
    <p:sldLayoutId id="2147483712" r:id="rId5"/>
    <p:sldLayoutId id="2147483719" r:id="rId6"/>
    <p:sldLayoutId id="2147483721" r:id="rId7"/>
    <p:sldLayoutId id="2147483722" r:id="rId8"/>
    <p:sldLayoutId id="2147483720" r:id="rId9"/>
    <p:sldLayoutId id="2147483723" r:id="rId10"/>
    <p:sldLayoutId id="2147483713" r:id="rId11"/>
    <p:sldLayoutId id="2147483718" r:id="rId12"/>
    <p:sldLayoutId id="2147483714" r:id="rId13"/>
    <p:sldLayoutId id="2147483715" r:id="rId14"/>
    <p:sldLayoutId id="2147483717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1"/>
          </a:solidFill>
          <a:latin typeface="Avenir Blac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33ABF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33ABF1"/>
        </a:buClr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err="1"/>
              <a:t>We</a:t>
            </a:r>
            <a:r>
              <a:rPr lang="hu-HU"/>
              <a:t> </a:t>
            </a:r>
            <a:r>
              <a:rPr lang="hu-HU" err="1"/>
              <a:t>help</a:t>
            </a:r>
            <a:r>
              <a:rPr lang="hu-HU"/>
              <a:t> </a:t>
            </a:r>
            <a:r>
              <a:rPr lang="hu-HU" err="1"/>
              <a:t>your</a:t>
            </a:r>
            <a:r>
              <a:rPr lang="hu-HU"/>
              <a:t> </a:t>
            </a:r>
            <a:r>
              <a:rPr lang="hu-HU" err="1"/>
              <a:t>organization</a:t>
            </a:r>
            <a:r>
              <a:rPr lang="hu-HU"/>
              <a:t> </a:t>
            </a:r>
            <a:r>
              <a:rPr lang="hu-HU" err="1"/>
              <a:t>become</a:t>
            </a:r>
            <a:r>
              <a:rPr lang="hu-HU"/>
              <a:t> </a:t>
            </a:r>
            <a:r>
              <a:rPr lang="hu-HU" err="1"/>
              <a:t>data</a:t>
            </a:r>
            <a:r>
              <a:rPr lang="hu-HU"/>
              <a:t> </a:t>
            </a:r>
            <a:r>
              <a:rPr lang="hu-HU" err="1"/>
              <a:t>driven</a:t>
            </a:r>
            <a:r>
              <a:rPr lang="hu-HU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595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Time series </a:t>
            </a:r>
            <a:r>
              <a:rPr lang="hu-HU" dirty="0" err="1"/>
              <a:t>forecasting</a:t>
            </a:r>
            <a:r>
              <a:rPr lang="hu-HU" dirty="0"/>
              <a:t> in </a:t>
            </a:r>
            <a:r>
              <a:rPr lang="hu-HU" dirty="0" err="1"/>
              <a:t>Tableau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082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Tableau's built-in time series forecasting capabilities can create forecasts from time series based on a linear model.</a:t>
            </a:r>
          </a:p>
          <a:p>
            <a:r>
              <a:rPr lang="en-US" dirty="0"/>
              <a:t>This </a:t>
            </a:r>
            <a:r>
              <a:rPr lang="en-US" dirty="0" err="1"/>
              <a:t>visualisation</a:t>
            </a:r>
            <a:r>
              <a:rPr lang="en-US" dirty="0"/>
              <a:t> shows a county-level breakdown of age-adjusted mortality from drug poisoning, 1998-2015, based on data from the CDC's National Center for Health Statistics, per 100k age-adjusted normal population.</a:t>
            </a:r>
          </a:p>
          <a:p>
            <a:r>
              <a:rPr lang="en-US" dirty="0"/>
              <a:t>In the inlay, data to 2015 is extrapolated to yield a forecast from 2016 onwards by fitting a linear model.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forecasting in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DBAB8E1C-C2BB-CF44-A6F9-334AA15B0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406410"/>
            <a:ext cx="5437685" cy="2940789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1C464550-127B-A34F-99F3-F888DA0AC4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-706" r="706" b="1474"/>
          <a:stretch/>
        </p:blipFill>
        <p:spPr>
          <a:xfrm>
            <a:off x="1578740" y="2908125"/>
            <a:ext cx="4517260" cy="219520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491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In addition, Tableau can also visualize forecasts from external tools.</a:t>
            </a:r>
          </a:p>
          <a:p>
            <a:r>
              <a:rPr lang="en-US" dirty="0"/>
              <a:t>In this case,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Prophet</a:t>
            </a:r>
            <a:r>
              <a:rPr lang="en-US" dirty="0"/>
              <a:t> was used via Python (see inset) to forecast the global average temperature deviation based on meteorological data from 1880 to 2013.</a:t>
            </a:r>
          </a:p>
          <a:p>
            <a:r>
              <a:rPr lang="en-US" dirty="0"/>
              <a:t>Actual values are displayed for the forecast period in blue, with the forecast value displayed in orange and the 95% confidence interval, based on a linear model, in green and teal.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forecasting in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1FDE1B6-1821-994C-998A-54B3AFDF3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22" y="852256"/>
            <a:ext cx="5872622" cy="4124739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7765894-C379-FA4C-8C71-C1FC1ABE8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205" y="4206157"/>
            <a:ext cx="3371663" cy="2067339"/>
          </a:xfrm>
          <a:prstGeom prst="rect">
            <a:avLst/>
          </a:prstGeom>
        </p:spPr>
      </p:pic>
      <p:sp>
        <p:nvSpPr>
          <p:cNvPr id="12" name="Bent Arrow 11">
            <a:extLst>
              <a:ext uri="{FF2B5EF4-FFF2-40B4-BE49-F238E27FC236}">
                <a16:creationId xmlns:a16="http://schemas.microsoft.com/office/drawing/2014/main" id="{54A922CA-34A0-8F48-8209-FD2B56B5C455}"/>
              </a:ext>
            </a:extLst>
          </p:cNvPr>
          <p:cNvSpPr/>
          <p:nvPr/>
        </p:nvSpPr>
        <p:spPr>
          <a:xfrm rot="16200000">
            <a:off x="1597655" y="4621734"/>
            <a:ext cx="1153050" cy="1863571"/>
          </a:xfrm>
          <a:prstGeom prst="bentArrow">
            <a:avLst>
              <a:gd name="adj1" fmla="val 25000"/>
              <a:gd name="adj2" fmla="val 2798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85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Performance mining of </a:t>
            </a:r>
            <a:r>
              <a:rPr lang="hu-HU" dirty="0" err="1"/>
              <a:t>pharmaceuticals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0587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Tableau's new analytical capabilities allow for regression analyses by calculating the posterior predictive probability function of a particular value.</a:t>
            </a:r>
          </a:p>
          <a:p>
            <a:r>
              <a:rPr lang="en-US" dirty="0"/>
              <a:t>In this use case, we are using reviews of prescription medications from </a:t>
            </a:r>
            <a:r>
              <a:rPr lang="en-US" dirty="0" err="1"/>
              <a:t>drugs.com</a:t>
            </a:r>
            <a:r>
              <a:rPr lang="en-US" dirty="0"/>
              <a:t> by customers to identify</a:t>
            </a:r>
          </a:p>
          <a:p>
            <a:pPr lvl="1"/>
            <a:r>
              <a:rPr lang="en-US" dirty="0"/>
              <a:t>underperformers: drugs that are rated highly by patients (e.g. due to a neutral adverse effect profile), but are found by fewer than expected to be effective</a:t>
            </a:r>
          </a:p>
          <a:p>
            <a:pPr lvl="1"/>
            <a:r>
              <a:rPr lang="en-US" dirty="0"/>
              <a:t>overperformers: drugs that are found effective by relatively more patients than could be expected based on the rating (e.g. due to </a:t>
            </a:r>
            <a:r>
              <a:rPr lang="en-US" dirty="0" err="1"/>
              <a:t>unfavourable</a:t>
            </a:r>
            <a:r>
              <a:rPr lang="en-US" dirty="0"/>
              <a:t> adverse effect profiles)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mining of pharmaceuticals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8" name="Picture 7" descr="A screenshot of text&#10;&#10;Description automatically generated">
            <a:extLst>
              <a:ext uri="{FF2B5EF4-FFF2-40B4-BE49-F238E27FC236}">
                <a16:creationId xmlns:a16="http://schemas.microsoft.com/office/drawing/2014/main" id="{84FF8312-D498-7C42-A9F1-D1D45448C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65"/>
          <a:stretch/>
        </p:blipFill>
        <p:spPr>
          <a:xfrm>
            <a:off x="475890" y="1636211"/>
            <a:ext cx="5744611" cy="358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50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6B7640-213B-2542-A185-19CE7FB404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 err="1"/>
              <a:t>Drug</a:t>
            </a:r>
            <a:r>
              <a:rPr lang="hu-HU" dirty="0"/>
              <a:t> </a:t>
            </a:r>
            <a:r>
              <a:rPr lang="hu-HU" dirty="0" err="1"/>
              <a:t>adverse</a:t>
            </a:r>
            <a:r>
              <a:rPr lang="hu-HU" dirty="0"/>
              <a:t> </a:t>
            </a:r>
            <a:r>
              <a:rPr lang="hu-HU" dirty="0" err="1"/>
              <a:t>event</a:t>
            </a:r>
            <a:r>
              <a:rPr lang="hu-HU" dirty="0"/>
              <a:t> monitoring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Tableau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209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Typically, patients taking a medication may exhibit a range of side effects.</a:t>
            </a:r>
          </a:p>
          <a:p>
            <a:r>
              <a:rPr lang="en-US" dirty="0"/>
              <a:t>These typically exhibit three patterns over time:</a:t>
            </a:r>
          </a:p>
          <a:p>
            <a:pPr lvl="1"/>
            <a:r>
              <a:rPr lang="en-US" dirty="0"/>
              <a:t>Uniform: occur regardless of treatment duration with a relatively constant frequency</a:t>
            </a:r>
          </a:p>
          <a:p>
            <a:pPr lvl="1"/>
            <a:r>
              <a:rPr lang="en-US" dirty="0"/>
              <a:t>Accumulative: occur with increasing risk as the duration of treatment progresses</a:t>
            </a:r>
          </a:p>
          <a:p>
            <a:pPr lvl="1"/>
            <a:r>
              <a:rPr lang="en-US" dirty="0"/>
              <a:t>Spike events: in an insolated group of patients, these events occur after a certain amount of time.</a:t>
            </a:r>
          </a:p>
          <a:p>
            <a:r>
              <a:rPr lang="en-US" dirty="0"/>
              <a:t>Identifying spike events (in this case, encephalopathy) can assist in tailoring maximum treatment duration and avoiding ADRs.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Drug adverse event monitoring with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7" name="Picture 6" descr="A picture containing water, large, sitting, person&#10;&#10;Description automatically generated">
            <a:extLst>
              <a:ext uri="{FF2B5EF4-FFF2-40B4-BE49-F238E27FC236}">
                <a16:creationId xmlns:a16="http://schemas.microsoft.com/office/drawing/2014/main" id="{7414F2A7-7497-0944-A469-0F9FA016F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4254"/>
            <a:ext cx="12192000" cy="220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1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a beach&#10;&#10;Description automatically generated">
            <a:extLst>
              <a:ext uri="{FF2B5EF4-FFF2-40B4-BE49-F238E27FC236}">
                <a16:creationId xmlns:a16="http://schemas.microsoft.com/office/drawing/2014/main" id="{ED8F7DB0-30DF-B94D-B9D0-D627E1ACD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073" y="110466"/>
            <a:ext cx="10274677" cy="60523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DD4C0-0CE5-6D47-8120-DB7E58201C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2AA1A-5721-2E43-AC42-D91676DBF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609571D-8744-E74D-913C-EB0FD6A093B6}"/>
              </a:ext>
            </a:extLst>
          </p:cNvPr>
          <p:cNvCxnSpPr>
            <a:cxnSpLocks/>
          </p:cNvCxnSpPr>
          <p:nvPr/>
        </p:nvCxnSpPr>
        <p:spPr>
          <a:xfrm flipH="1">
            <a:off x="5247861" y="4253948"/>
            <a:ext cx="1351721" cy="0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CF7C6C5-6EC7-954F-96CE-0ACA28E69DCD}"/>
              </a:ext>
            </a:extLst>
          </p:cNvPr>
          <p:cNvSpPr txBox="1"/>
          <p:nvPr/>
        </p:nvSpPr>
        <p:spPr>
          <a:xfrm>
            <a:off x="6599582" y="4023115"/>
            <a:ext cx="203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Avenir Medium" panose="02000503020000020003" pitchFamily="2" charset="0"/>
              </a:rPr>
              <a:t>Indication of anomalous </a:t>
            </a:r>
            <a:r>
              <a:rPr lang="en-US" sz="1200" dirty="0" err="1">
                <a:solidFill>
                  <a:schemeClr val="tx2"/>
                </a:solidFill>
                <a:latin typeface="Avenir Medium" panose="02000503020000020003" pitchFamily="2" charset="0"/>
              </a:rPr>
              <a:t>behaviour</a:t>
            </a:r>
            <a:r>
              <a:rPr lang="en-US" sz="1200" dirty="0">
                <a:solidFill>
                  <a:schemeClr val="tx2"/>
                </a:solidFill>
                <a:latin typeface="Avenir Medium" panose="02000503020000020003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054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1BBCC313-FC77-4C71-B417-7731EDF5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COVID-19: a </a:t>
            </a:r>
            <a:r>
              <a:rPr lang="hu-HU" dirty="0" err="1"/>
              <a:t>tale</a:t>
            </a:r>
            <a:r>
              <a:rPr lang="hu-HU" dirty="0"/>
              <a:t> of </a:t>
            </a:r>
            <a:r>
              <a:rPr lang="hu-HU" dirty="0" err="1"/>
              <a:t>three</a:t>
            </a:r>
            <a:r>
              <a:rPr lang="hu-HU" dirty="0"/>
              <a:t> </a:t>
            </a:r>
            <a:r>
              <a:rPr lang="hu-HU" dirty="0" err="1"/>
              <a:t>states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2260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D4FAC-FF0D-784C-893B-4B8635C22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Populations have responded differently to the COVID-19 pandemic. Spatial analysis in Tableau can help in the analysis of approaches to managing the pandemic.</a:t>
            </a:r>
          </a:p>
          <a:p>
            <a:r>
              <a:rPr lang="en-US" dirty="0"/>
              <a:t>By </a:t>
            </a:r>
            <a:r>
              <a:rPr lang="en-US" dirty="0" err="1"/>
              <a:t>analysing</a:t>
            </a:r>
            <a:r>
              <a:rPr lang="en-US" dirty="0"/>
              <a:t> test positivity ratios (positive tests as fraction of all tests conducted), we can identify various patterns of disease dynamics, and extrapolate future outcomes.</a:t>
            </a:r>
          </a:p>
          <a:p>
            <a:r>
              <a:rPr lang="en-US" dirty="0"/>
              <a:t>We can then cross-correlate this with changes in mobility characteristics of the underlying population.</a:t>
            </a:r>
          </a:p>
          <a:p>
            <a:r>
              <a:rPr lang="en-US" dirty="0"/>
              <a:t>Tableau makes it convenient to display and </a:t>
            </a:r>
            <a:r>
              <a:rPr lang="en-US" dirty="0" err="1"/>
              <a:t>analyse</a:t>
            </a:r>
            <a:r>
              <a:rPr lang="en-US" dirty="0"/>
              <a:t> this data dynamically.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41287411-4BA6-A742-B84A-E26FF3C6C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575182"/>
            <a:ext cx="5984552" cy="318946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58A5B0-94EA-DB41-9CF5-449A9A73B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32" y="4188173"/>
            <a:ext cx="1379484" cy="33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9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pic>
        <p:nvPicPr>
          <p:cNvPr id="11" name="Picture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C4AF4E8-78B6-0A40-848B-CCE9F3D17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90" y="1023729"/>
            <a:ext cx="6185900" cy="5019261"/>
          </a:xfrm>
          <a:prstGeom prst="rect">
            <a:avLst/>
          </a:prstGeom>
        </p:spPr>
      </p:pic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Some states, such as Idaho (see left), have enacted relatively modest measures of social distancing.</a:t>
            </a:r>
          </a:p>
          <a:p>
            <a:r>
              <a:rPr lang="en-US" dirty="0"/>
              <a:t>While workplaces remain largely less visited and retail is significantly less than it was in early March, grocery/pharmacy visits and visits to parks and recreational facilities has rebounded.</a:t>
            </a:r>
          </a:p>
          <a:p>
            <a:r>
              <a:rPr lang="en-US" dirty="0"/>
              <a:t>As a consequence, as the </a:t>
            </a:r>
            <a:r>
              <a:rPr lang="en-US" dirty="0" err="1"/>
              <a:t>colour</a:t>
            </a:r>
            <a:r>
              <a:rPr lang="en-US" dirty="0"/>
              <a:t> of the line indicates (darker = higher test positivity ratio), test positivity ratios have increased. </a:t>
            </a:r>
          </a:p>
        </p:txBody>
      </p:sp>
    </p:spTree>
    <p:extLst>
      <p:ext uri="{BB962C8B-B14F-4D97-AF65-F5344CB8AC3E}">
        <p14:creationId xmlns:p14="http://schemas.microsoft.com/office/powerpoint/2010/main" val="374856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F0153698-3D3C-4D44-A747-A62B081891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5950" y="1033668"/>
            <a:ext cx="6179461" cy="502208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California (see left) is an example of an early case of effective strict management: a strong reduction in retail and workplaces has led to a relatively low case positivity ratio.</a:t>
            </a:r>
          </a:p>
          <a:p>
            <a:r>
              <a:rPr lang="en-US" dirty="0"/>
              <a:t>The effect of early quarantines (March-April) is particularly visible: </a:t>
            </a:r>
            <a:r>
              <a:rPr lang="en-US" dirty="0" err="1"/>
              <a:t>residental</a:t>
            </a:r>
            <a:r>
              <a:rPr lang="en-US" dirty="0"/>
              <a:t> attendance (stay-at-home) increases while retail, workplaces and grocery/pharmacy related mobility drop sharply. By late April/early May, the effects of this are visible as a decrease in test positivity ratios.</a:t>
            </a:r>
          </a:p>
        </p:txBody>
      </p:sp>
    </p:spTree>
    <p:extLst>
      <p:ext uri="{BB962C8B-B14F-4D97-AF65-F5344CB8AC3E}">
        <p14:creationId xmlns:p14="http://schemas.microsoft.com/office/powerpoint/2010/main" val="412256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D6256D1-C075-F94C-9C51-36CDAC2F07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3994" y="1033668"/>
            <a:ext cx="6201357" cy="502208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923DE4-105C-BF4D-8781-CD5AD2BA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COVID-19: a tale of three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E2F37-1233-134D-AFA5-35A48CB4C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08FC207-A145-F144-B83B-5260A2EBC7F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86D8-480D-4940-92EE-D699163F8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is the Footer - Author name or other info comes here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D614C2C6-CBCB-704E-ADF8-CBFCC3FFB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5351" y="1253330"/>
            <a:ext cx="5244547" cy="4818285"/>
          </a:xfrm>
        </p:spPr>
        <p:txBody>
          <a:bodyPr/>
          <a:lstStyle/>
          <a:p>
            <a:r>
              <a:rPr lang="en-US" dirty="0"/>
              <a:t>In Maryland, early high test positivity ratios in March have led to rapid decreases. </a:t>
            </a:r>
          </a:p>
          <a:p>
            <a:r>
              <a:rPr lang="en-US" dirty="0"/>
              <a:t>By late May, the test positivity ratio has decreased, and by July, a bounce-back has started, especially for the grocery/pharmacy sector.</a:t>
            </a:r>
          </a:p>
          <a:p>
            <a:r>
              <a:rPr lang="en-US" dirty="0"/>
              <a:t>Around the same time, the decline of retail attendance flattened and residential attendance began to slowly taper off.</a:t>
            </a:r>
          </a:p>
        </p:txBody>
      </p:sp>
    </p:spTree>
    <p:extLst>
      <p:ext uri="{BB962C8B-B14F-4D97-AF65-F5344CB8AC3E}">
        <p14:creationId xmlns:p14="http://schemas.microsoft.com/office/powerpoint/2010/main" val="222867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01_starschema_pptx_theme">
  <a:themeElements>
    <a:clrScheme name="Custom 1">
      <a:dk1>
        <a:srgbClr val="323232"/>
      </a:dk1>
      <a:lt1>
        <a:srgbClr val="FFFFFF"/>
      </a:lt1>
      <a:dk2>
        <a:srgbClr val="44546A"/>
      </a:dk2>
      <a:lt2>
        <a:srgbClr val="E7E6E6"/>
      </a:lt2>
      <a:accent1>
        <a:srgbClr val="4769F9"/>
      </a:accent1>
      <a:accent2>
        <a:srgbClr val="33ABF1"/>
      </a:accent2>
      <a:accent3>
        <a:srgbClr val="83E3AE"/>
      </a:accent3>
      <a:accent4>
        <a:srgbClr val="FF8E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0EA5E01-E75B-FB4E-9818-648A81B8603F}" vid="{C7135C9D-D0CA-E840-8112-E470E92933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FDA85FA059F7469808B981DBB07E0A" ma:contentTypeVersion="12" ma:contentTypeDescription="Create a new document." ma:contentTypeScope="" ma:versionID="c3f8719af78e8f203e17c4a3134efbb8">
  <xsd:schema xmlns:xsd="http://www.w3.org/2001/XMLSchema" xmlns:xs="http://www.w3.org/2001/XMLSchema" xmlns:p="http://schemas.microsoft.com/office/2006/metadata/properties" xmlns:ns2="67deb917-63e2-49f0-b5b8-6ea3209b0c53" xmlns:ns3="5d16f16a-6c0e-40fa-83a4-c3e777fbe0f8" targetNamespace="http://schemas.microsoft.com/office/2006/metadata/properties" ma:root="true" ma:fieldsID="d5a6f56989e27c3d1714016583b6aed3" ns2:_="" ns3:_="">
    <xsd:import namespace="67deb917-63e2-49f0-b5b8-6ea3209b0c53"/>
    <xsd:import namespace="5d16f16a-6c0e-40fa-83a4-c3e777fbe0f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deb917-63e2-49f0-b5b8-6ea3209b0c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16f16a-6c0e-40fa-83a4-c3e777fbe0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7deb917-63e2-49f0-b5b8-6ea3209b0c53">
      <UserInfo>
        <DisplayName>Cséfalvay Kristóf</DisplayName>
        <AccountId>50</AccountId>
        <AccountType/>
      </UserInfo>
      <UserInfo>
        <DisplayName>Kocsis Gergely</DisplayName>
        <AccountId>45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E0B3D44-ACD8-4D62-9319-3CE503CF7EC1}">
  <ds:schemaRefs>
    <ds:schemaRef ds:uri="5d16f16a-6c0e-40fa-83a4-c3e777fbe0f8"/>
    <ds:schemaRef ds:uri="67deb917-63e2-49f0-b5b8-6ea3209b0c5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A169186-526E-4B9F-A4B5-2E308E24A7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97CC8D-9567-4A0D-B26B-7295EEE4C4CB}">
  <ds:schemaRefs>
    <ds:schemaRef ds:uri="http://schemas.microsoft.com/office/2006/documentManagement/types"/>
    <ds:schemaRef ds:uri="67deb917-63e2-49f0-b5b8-6ea3209b0c53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5d16f16a-6c0e-40fa-83a4-c3e777fbe0f8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01.2_starschema_template</Template>
  <TotalTime>392</TotalTime>
  <Words>845</Words>
  <Application>Microsoft Macintosh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Avenir Black</vt:lpstr>
      <vt:lpstr>Avenir Medium</vt:lpstr>
      <vt:lpstr>Avenir Roman</vt:lpstr>
      <vt:lpstr>Calibri</vt:lpstr>
      <vt:lpstr>Menlo</vt:lpstr>
      <vt:lpstr>01_starschema_pptx_theme</vt:lpstr>
      <vt:lpstr>PowerPoint Presentation</vt:lpstr>
      <vt:lpstr>PowerPoint Presentation</vt:lpstr>
      <vt:lpstr>Drug adverse event monitoring with Tableau</vt:lpstr>
      <vt:lpstr>PowerPoint Presentation</vt:lpstr>
      <vt:lpstr>PowerPoint Presentation</vt:lpstr>
      <vt:lpstr>COVID-19: a tale of three states</vt:lpstr>
      <vt:lpstr>COVID-19: a tale of three states</vt:lpstr>
      <vt:lpstr>COVID-19: a tale of three states</vt:lpstr>
      <vt:lpstr>COVID-19: a tale of three states</vt:lpstr>
      <vt:lpstr>PowerPoint Presentation</vt:lpstr>
      <vt:lpstr>Time series forecasting in Tableau</vt:lpstr>
      <vt:lpstr>Time series forecasting in Tableau</vt:lpstr>
      <vt:lpstr>PowerPoint Presentation</vt:lpstr>
      <vt:lpstr>Performance mining of pharmaceuticals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Starschema Introduction</dc:title>
  <dc:subject/>
  <dc:creator>Luby James</dc:creator>
  <cp:keywords/>
  <dc:description/>
  <cp:lastModifiedBy>Cséfalvay Kristóf</cp:lastModifiedBy>
  <cp:revision>17</cp:revision>
  <dcterms:created xsi:type="dcterms:W3CDTF">2019-07-10T11:44:23Z</dcterms:created>
  <dcterms:modified xsi:type="dcterms:W3CDTF">2020-09-23T17:54:41Z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0x01010056FDA85FA059F7469808B981DBB07E0A</vt:lpwstr>
  </property>
</Properties>
</file>

<file path=docProps/thumbnail.jpeg>
</file>